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31"/>
  </p:notesMasterIdLst>
  <p:sldIdLst>
    <p:sldId id="261" r:id="rId2"/>
    <p:sldId id="318" r:id="rId3"/>
    <p:sldId id="314" r:id="rId4"/>
    <p:sldId id="312" r:id="rId5"/>
    <p:sldId id="313" r:id="rId6"/>
    <p:sldId id="324" r:id="rId7"/>
    <p:sldId id="273" r:id="rId8"/>
    <p:sldId id="307" r:id="rId9"/>
    <p:sldId id="310" r:id="rId10"/>
    <p:sldId id="300" r:id="rId11"/>
    <p:sldId id="303" r:id="rId12"/>
    <p:sldId id="304" r:id="rId13"/>
    <p:sldId id="323" r:id="rId14"/>
    <p:sldId id="305" r:id="rId15"/>
    <p:sldId id="315" r:id="rId16"/>
    <p:sldId id="316" r:id="rId17"/>
    <p:sldId id="317" r:id="rId18"/>
    <p:sldId id="319" r:id="rId19"/>
    <p:sldId id="325" r:id="rId20"/>
    <p:sldId id="306" r:id="rId21"/>
    <p:sldId id="320" r:id="rId22"/>
    <p:sldId id="285" r:id="rId23"/>
    <p:sldId id="262" r:id="rId24"/>
    <p:sldId id="291" r:id="rId25"/>
    <p:sldId id="288" r:id="rId26"/>
    <p:sldId id="322" r:id="rId27"/>
    <p:sldId id="311" r:id="rId28"/>
    <p:sldId id="292" r:id="rId29"/>
    <p:sldId id="321" r:id="rId30"/>
  </p:sldIdLst>
  <p:sldSz cx="9144000" cy="6858000" type="screen4x3"/>
  <p:notesSz cx="6858000" cy="931386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A50021"/>
    <a:srgbClr val="000099"/>
    <a:srgbClr val="333399"/>
    <a:srgbClr val="CC3300"/>
    <a:srgbClr val="990033"/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280" autoAdjust="0"/>
    <p:restoredTop sz="94670" autoAdjust="0"/>
  </p:normalViewPr>
  <p:slideViewPr>
    <p:cSldViewPr>
      <p:cViewPr>
        <p:scale>
          <a:sx n="80" d="100"/>
          <a:sy n="80" d="100"/>
        </p:scale>
        <p:origin x="-2676" y="-7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96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/>
            </a:lvl1pPr>
          </a:lstStyle>
          <a:p>
            <a:pPr>
              <a:defRPr/>
            </a:pPr>
            <a:fld id="{76AE40F0-841B-4C2D-A728-8E02C9F63D74}" type="datetimeFigureOut">
              <a:rPr lang="en-US"/>
              <a:pPr>
                <a:defRPr/>
              </a:pPr>
              <a:t>4/15/2015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698500"/>
            <a:ext cx="4654550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24363"/>
            <a:ext cx="5486400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7138"/>
            <a:ext cx="2971800" cy="4651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47138"/>
            <a:ext cx="2971800" cy="4651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/>
            </a:lvl1pPr>
          </a:lstStyle>
          <a:p>
            <a:pPr>
              <a:defRPr/>
            </a:pPr>
            <a:fld id="{E52BBAE4-906B-4703-9E1B-67BBBA23FC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4A6A66C-7C99-4455-8757-365549E54323}" type="slidenum">
              <a:rPr lang="en-US" altLang="en-US" smtClean="0"/>
              <a:pPr/>
              <a:t>1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55EEAA5-6FB7-4EA2-B0B3-3C6C99B883FD}" type="slidenum">
              <a:rPr lang="en-US" altLang="en-US" smtClean="0"/>
              <a:pPr/>
              <a:t>7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5B584E3-6458-4AA0-960D-A933BC3DCE71}" type="slidenum">
              <a:rPr lang="en-US" altLang="en-US" smtClean="0"/>
              <a:pPr/>
              <a:t>23</a:t>
            </a:fld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3in_color_150dpi.jpg                                           0004F6D7Mac OS X                       C0910281: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1600200" cy="142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381000" y="2895600"/>
            <a:ext cx="84582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altLang="en-US" sz="2800">
                <a:solidFill>
                  <a:srgbClr val="002060"/>
                </a:solidFill>
              </a:rPr>
              <a:t>9</a:t>
            </a:r>
            <a:r>
              <a:rPr lang="en-US" altLang="en-US" sz="2800" baseline="30000">
                <a:solidFill>
                  <a:srgbClr val="002060"/>
                </a:solidFill>
              </a:rPr>
              <a:t>th</a:t>
            </a:r>
            <a:r>
              <a:rPr lang="en-US" altLang="en-US" sz="2800">
                <a:solidFill>
                  <a:srgbClr val="002060"/>
                </a:solidFill>
              </a:rPr>
              <a:t> Annual </a:t>
            </a:r>
          </a:p>
          <a:p>
            <a:pPr algn="ctr" eaLnBrk="0" hangingPunct="0"/>
            <a:r>
              <a:rPr lang="en-US" altLang="en-US" sz="3200">
                <a:solidFill>
                  <a:srgbClr val="002060"/>
                </a:solidFill>
              </a:rPr>
              <a:t>International Systems Conference</a:t>
            </a:r>
          </a:p>
          <a:p>
            <a:pPr algn="ctr" eaLnBrk="0" hangingPunct="0"/>
            <a:endParaRPr lang="en-US" altLang="en-US" sz="1600" i="1"/>
          </a:p>
          <a:p>
            <a:pPr algn="ctr" eaLnBrk="0" hangingPunct="0"/>
            <a:endParaRPr lang="en-US" altLang="en-US" sz="1400" i="1"/>
          </a:p>
          <a:p>
            <a:pPr algn="ctr" eaLnBrk="0" hangingPunct="0"/>
            <a:endParaRPr lang="en-US" altLang="en-US" sz="1400" i="1"/>
          </a:p>
          <a:p>
            <a:pPr algn="ctr" eaLnBrk="0" hangingPunct="0"/>
            <a:r>
              <a:rPr lang="en-US" altLang="en-US" sz="1400" i="1"/>
              <a:t>Sponsored by</a:t>
            </a:r>
            <a:endParaRPr lang="en-US" altLang="en-US" sz="1400">
              <a:solidFill>
                <a:srgbClr val="000099"/>
              </a:solidFill>
              <a:latin typeface="Apple Chancery" pitchFamily="66" charset="0"/>
            </a:endParaRPr>
          </a:p>
          <a:p>
            <a:pPr algn="ctr" eaLnBrk="0" hangingPunct="0"/>
            <a:r>
              <a:rPr lang="en-US" altLang="en-US" sz="2000">
                <a:solidFill>
                  <a:srgbClr val="990033"/>
                </a:solidFill>
              </a:rPr>
              <a:t>IEEE Systems Council</a:t>
            </a:r>
          </a:p>
          <a:p>
            <a:pPr algn="ctr" eaLnBrk="0" hangingPunct="0"/>
            <a:endParaRPr lang="en-US" altLang="en-US" sz="1400" i="1"/>
          </a:p>
          <a:p>
            <a:pPr algn="ctr" eaLnBrk="0" hangingPunct="0"/>
            <a:endParaRPr lang="en-US" altLang="en-US" sz="1800">
              <a:solidFill>
                <a:schemeClr val="accent2"/>
              </a:solidFill>
            </a:endParaRPr>
          </a:p>
          <a:p>
            <a:pPr algn="ctr" eaLnBrk="0" hangingPunct="0"/>
            <a:endParaRPr lang="en-US" altLang="en-US" sz="1800">
              <a:solidFill>
                <a:srgbClr val="990033"/>
              </a:solidFill>
            </a:endParaRPr>
          </a:p>
          <a:p>
            <a:pPr algn="ctr" eaLnBrk="0" hangingPunct="0"/>
            <a:endParaRPr lang="en-US" altLang="en-US" sz="1800">
              <a:solidFill>
                <a:srgbClr val="990033"/>
              </a:solidFill>
            </a:endParaRPr>
          </a:p>
          <a:p>
            <a:pPr algn="ctr" eaLnBrk="0" hangingPunct="0"/>
            <a:endParaRPr lang="en-US" altLang="en-US" sz="1800">
              <a:solidFill>
                <a:srgbClr val="990033"/>
              </a:solidFill>
            </a:endParaRPr>
          </a:p>
          <a:p>
            <a:pPr algn="ctr" eaLnBrk="0" hangingPunct="0"/>
            <a:endParaRPr lang="en-US" altLang="en-US" sz="1600" i="1"/>
          </a:p>
          <a:p>
            <a:pPr algn="ctr" eaLnBrk="0" hangingPunct="0"/>
            <a:endParaRPr lang="en-US" altLang="en-US" sz="2000">
              <a:solidFill>
                <a:schemeClr val="accent2"/>
              </a:solidFill>
            </a:endParaRPr>
          </a:p>
          <a:p>
            <a:pPr eaLnBrk="0" hangingPunct="0">
              <a:spcBef>
                <a:spcPct val="50000"/>
              </a:spcBef>
            </a:pPr>
            <a:endParaRPr lang="en-US" altLang="en-US"/>
          </a:p>
        </p:txBody>
      </p:sp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2895600" y="1295400"/>
            <a:ext cx="3429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5400">
                <a:solidFill>
                  <a:srgbClr val="990033"/>
                </a:solidFill>
                <a:latin typeface="Century Gothic" pitchFamily="34" charset="0"/>
              </a:rPr>
              <a:t>Welcome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en-US" sz="2000" i="1">
                <a:solidFill>
                  <a:srgbClr val="990033"/>
                </a:solidFill>
                <a:latin typeface="Century Gothic" pitchFamily="34" charset="0"/>
              </a:rPr>
              <a:t>to the</a:t>
            </a:r>
          </a:p>
        </p:txBody>
      </p:sp>
      <p:sp>
        <p:nvSpPr>
          <p:cNvPr id="2052" name="Line 5"/>
          <p:cNvSpPr>
            <a:spLocks noChangeShapeType="1"/>
          </p:cNvSpPr>
          <p:nvPr/>
        </p:nvSpPr>
        <p:spPr bwMode="auto">
          <a:xfrm flipV="1">
            <a:off x="609600" y="4267200"/>
            <a:ext cx="7696200" cy="0"/>
          </a:xfrm>
          <a:prstGeom prst="line">
            <a:avLst/>
          </a:prstGeom>
          <a:noFill/>
          <a:ln w="19050">
            <a:solidFill>
              <a:srgbClr val="99003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2053" name="Picture 4" descr="ieeebl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228600"/>
            <a:ext cx="2286000" cy="69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pic>
        <p:nvPicPr>
          <p:cNvPr id="1126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88" y="0"/>
            <a:ext cx="9144001" cy="610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pic>
        <p:nvPicPr>
          <p:cNvPr id="1229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19050"/>
            <a:ext cx="4914900" cy="683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92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:\My Stuff\RCR Pictures\Humor Shots\7d47cd3a-7652-433c-8c11-677e5fdf725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0800"/>
            <a:ext cx="9144000" cy="683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" y="0"/>
            <a:ext cx="8915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pic>
        <p:nvPicPr>
          <p:cNvPr id="16388" name="Picture 2" descr="F:\My Stuff\RCR Pictures\Humor Shots\Design Fails\df109018825f8b4d3ffb35f35fe2417c.600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38338" y="0"/>
            <a:ext cx="52673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pic>
        <p:nvPicPr>
          <p:cNvPr id="17412" name="Picture 2" descr="F:\My Stuff\RCR Pictures\Humor Shots\Design Fails\65d1eebc9aa63d0d3321aed69609cf08.600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pic>
        <p:nvPicPr>
          <p:cNvPr id="18436" name="Picture 2" descr="F:\My Stuff\RCR Pictures\Humor Shots\Fire Extinguish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43075" y="0"/>
            <a:ext cx="5495925" cy="740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pic>
        <p:nvPicPr>
          <p:cNvPr id="19460" name="Picture 2" descr="F:\My Stuff\RCR Pictures\Philosophy Pics\solution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" y="0"/>
            <a:ext cx="7543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:\My Stuff\RCR Pictures\Humor Shots\Electronics evolu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76200"/>
            <a:ext cx="6781800" cy="678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pic>
        <p:nvPicPr>
          <p:cNvPr id="3075" name="Picture 2" descr="F:\My Stuff\RCR Pictures\Humor Shots\Welcome to Canad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400" y="1447800"/>
            <a:ext cx="9118600" cy="42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pic>
        <p:nvPicPr>
          <p:cNvPr id="2150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0" y="1588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pic>
        <p:nvPicPr>
          <p:cNvPr id="22532" name="Picture 2" descr="F:\My Stuff\RCR Pictures\Philosophy Pics\1743465_10152026667417819_2131348247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20200" cy="615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 bwMode="auto">
          <a:xfrm>
            <a:off x="2895600" y="274638"/>
            <a:ext cx="57912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3200" b="1" smtClean="0">
                <a:solidFill>
                  <a:srgbClr val="990033"/>
                </a:solidFill>
                <a:latin typeface="Arial" charset="0"/>
                <a:cs typeface="Arial" charset="0"/>
              </a:rPr>
              <a:t>Agenda: Tuesday April 16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8600" y="1447800"/>
            <a:ext cx="8915400" cy="58166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1800" dirty="0">
                <a:solidFill>
                  <a:srgbClr val="002060"/>
                </a:solidFill>
              </a:rPr>
              <a:t>8:15 	Intro &amp; Welcome				</a:t>
            </a:r>
            <a:r>
              <a:rPr lang="en-US" sz="1800" i="1" dirty="0">
                <a:solidFill>
                  <a:srgbClr val="002060"/>
                </a:solidFill>
              </a:rPr>
              <a:t>Bob </a:t>
            </a:r>
            <a:r>
              <a:rPr lang="en-US" sz="1800" i="1" dirty="0">
                <a:solidFill>
                  <a:srgbClr val="002060"/>
                </a:solidFill>
              </a:rPr>
              <a:t>Rassa </a:t>
            </a:r>
            <a:endParaRPr lang="en-US" sz="1800" i="1" dirty="0">
              <a:solidFill>
                <a:srgbClr val="002060"/>
              </a:solidFill>
            </a:endParaRPr>
          </a:p>
          <a:p>
            <a:pPr eaLnBrk="0" hangingPunct="0">
              <a:defRPr/>
            </a:pPr>
            <a:r>
              <a:rPr lang="en-US" sz="1800" i="1" dirty="0">
                <a:solidFill>
                  <a:srgbClr val="002060"/>
                </a:solidFill>
              </a:rPr>
              <a:t>		</a:t>
            </a:r>
            <a:r>
              <a:rPr lang="en-US" sz="1600" i="1" dirty="0"/>
              <a:t>Director, Engineering Programs, Raytheon SAS</a:t>
            </a:r>
          </a:p>
          <a:p>
            <a:pPr eaLnBrk="0" hangingPunct="0">
              <a:defRPr/>
            </a:pPr>
            <a:r>
              <a:rPr lang="en-US" sz="1800" dirty="0">
                <a:solidFill>
                  <a:srgbClr val="002060"/>
                </a:solidFill>
              </a:rPr>
              <a:t>8:30 	Keynote			</a:t>
            </a:r>
            <a:r>
              <a:rPr lang="en-US" sz="1800" dirty="0">
                <a:solidFill>
                  <a:srgbClr val="002060"/>
                </a:solidFill>
              </a:rPr>
              <a:t>	</a:t>
            </a:r>
            <a:r>
              <a:rPr lang="en-US" sz="1800" i="1" dirty="0">
                <a:solidFill>
                  <a:srgbClr val="002060"/>
                </a:solidFill>
              </a:rPr>
              <a:t>Col. Robert Lyons (USAF, Ret.)</a:t>
            </a:r>
            <a:endParaRPr lang="en-US" sz="1800" i="1" dirty="0">
              <a:solidFill>
                <a:srgbClr val="002060"/>
              </a:solidFill>
            </a:endParaRPr>
          </a:p>
          <a:p>
            <a:pPr eaLnBrk="0" hangingPunct="0">
              <a:defRPr/>
            </a:pPr>
            <a:r>
              <a:rPr lang="en-US" sz="1800" dirty="0">
                <a:solidFill>
                  <a:srgbClr val="002060"/>
                </a:solidFill>
              </a:rPr>
              <a:t>		</a:t>
            </a:r>
            <a:r>
              <a:rPr lang="en-US" sz="1600" i="1" dirty="0"/>
              <a:t>President, IEEE Aerospace &amp; Electronic Systems Society and former 	Director, USAF AFMC Command Acquisition Center of Excellence</a:t>
            </a:r>
            <a:endParaRPr lang="en-US" sz="1600" i="1" dirty="0"/>
          </a:p>
          <a:p>
            <a:pPr eaLnBrk="0" hangingPunct="0">
              <a:defRPr/>
            </a:pPr>
            <a:r>
              <a:rPr lang="en-US" sz="2000" dirty="0">
                <a:solidFill>
                  <a:schemeClr val="bg2"/>
                </a:solidFill>
              </a:rPr>
              <a:t>9:30 </a:t>
            </a:r>
            <a:r>
              <a:rPr lang="en-US" sz="2000" dirty="0">
                <a:solidFill>
                  <a:schemeClr val="bg2"/>
                </a:solidFill>
              </a:rPr>
              <a:t>	Break</a:t>
            </a:r>
          </a:p>
          <a:p>
            <a:pPr eaLnBrk="0" hangingPunct="0">
              <a:defRPr/>
            </a:pPr>
            <a:r>
              <a:rPr lang="en-US" sz="2000" dirty="0">
                <a:solidFill>
                  <a:srgbClr val="002060"/>
                </a:solidFill>
              </a:rPr>
              <a:t>10:00 	Executive Panel “Systems Engineering </a:t>
            </a:r>
            <a:r>
              <a:rPr lang="en-US" sz="2000" dirty="0">
                <a:solidFill>
                  <a:srgbClr val="002060"/>
                </a:solidFill>
              </a:rPr>
              <a:t>Body of Knowledge”</a:t>
            </a:r>
            <a:endParaRPr lang="en-US" sz="2000" dirty="0">
              <a:solidFill>
                <a:srgbClr val="002060"/>
              </a:solidFill>
            </a:endParaRPr>
          </a:p>
          <a:p>
            <a:pPr eaLnBrk="0" hangingPunct="0">
              <a:defRPr/>
            </a:pPr>
            <a:r>
              <a:rPr lang="en-US" sz="2000" dirty="0">
                <a:solidFill>
                  <a:srgbClr val="002060"/>
                </a:solidFill>
              </a:rPr>
              <a:t>	</a:t>
            </a:r>
            <a:r>
              <a:rPr lang="en-US" sz="1800" i="1" dirty="0">
                <a:solidFill>
                  <a:srgbClr val="002060"/>
                </a:solidFill>
              </a:rPr>
              <a:t>D</a:t>
            </a:r>
            <a:r>
              <a:rPr lang="en-US" sz="1800" i="1" dirty="0">
                <a:solidFill>
                  <a:srgbClr val="002060"/>
                </a:solidFill>
              </a:rPr>
              <a:t>ick </a:t>
            </a:r>
            <a:r>
              <a:rPr lang="en-US" sz="1800" i="1" dirty="0">
                <a:solidFill>
                  <a:srgbClr val="002060"/>
                </a:solidFill>
              </a:rPr>
              <a:t>F</a:t>
            </a:r>
            <a:r>
              <a:rPr lang="en-US" sz="1800" i="1" dirty="0">
                <a:solidFill>
                  <a:srgbClr val="002060"/>
                </a:solidFill>
              </a:rPr>
              <a:t>airley, </a:t>
            </a:r>
            <a:r>
              <a:rPr lang="en-US" sz="1600" i="1" dirty="0"/>
              <a:t>IEEE Computer Society</a:t>
            </a:r>
            <a:endParaRPr lang="en-US" sz="1600" i="1" dirty="0"/>
          </a:p>
          <a:p>
            <a:pPr eaLnBrk="0" hangingPunct="0">
              <a:defRPr/>
            </a:pPr>
            <a:r>
              <a:rPr lang="en-US" sz="1800" i="1" dirty="0">
                <a:solidFill>
                  <a:srgbClr val="002060"/>
                </a:solidFill>
              </a:rPr>
              <a:t>	</a:t>
            </a:r>
            <a:r>
              <a:rPr lang="en-US" sz="1800" i="1" dirty="0">
                <a:solidFill>
                  <a:srgbClr val="002060"/>
                </a:solidFill>
              </a:rPr>
              <a:t>Art </a:t>
            </a:r>
            <a:r>
              <a:rPr lang="en-US" sz="1800" i="1" dirty="0" err="1">
                <a:solidFill>
                  <a:srgbClr val="002060"/>
                </a:solidFill>
              </a:rPr>
              <a:t>Pyster</a:t>
            </a:r>
            <a:r>
              <a:rPr lang="en-US" sz="1800" i="1" dirty="0">
                <a:solidFill>
                  <a:srgbClr val="002060"/>
                </a:solidFill>
              </a:rPr>
              <a:t>, </a:t>
            </a:r>
            <a:r>
              <a:rPr lang="en-US" sz="1600" i="1" dirty="0"/>
              <a:t>Stevens Institute of Technology</a:t>
            </a:r>
            <a:endParaRPr lang="en-US" sz="1600" i="1" dirty="0"/>
          </a:p>
          <a:p>
            <a:pPr eaLnBrk="0" hangingPunct="0">
              <a:defRPr/>
            </a:pPr>
            <a:r>
              <a:rPr lang="en-US" sz="1800" i="1" dirty="0">
                <a:solidFill>
                  <a:srgbClr val="002060"/>
                </a:solidFill>
              </a:rPr>
              <a:t>	</a:t>
            </a:r>
            <a:r>
              <a:rPr lang="en-US" sz="1800" i="1" dirty="0">
                <a:solidFill>
                  <a:srgbClr val="002060"/>
                </a:solidFill>
              </a:rPr>
              <a:t>Rick Adcock, </a:t>
            </a:r>
            <a:r>
              <a:rPr lang="en-US" sz="1600" i="1" dirty="0" err="1"/>
              <a:t>Cranfield</a:t>
            </a:r>
            <a:r>
              <a:rPr lang="en-US" sz="1600" i="1" dirty="0"/>
              <a:t> University</a:t>
            </a:r>
          </a:p>
          <a:p>
            <a:pPr eaLnBrk="0" hangingPunct="0">
              <a:defRPr/>
            </a:pPr>
            <a:r>
              <a:rPr lang="en-US" sz="1600" i="1" dirty="0">
                <a:solidFill>
                  <a:srgbClr val="002060"/>
                </a:solidFill>
              </a:rPr>
              <a:t>	</a:t>
            </a:r>
            <a:r>
              <a:rPr lang="en-US" sz="1800" i="1" dirty="0">
                <a:solidFill>
                  <a:srgbClr val="002060"/>
                </a:solidFill>
              </a:rPr>
              <a:t>David </a:t>
            </a:r>
            <a:r>
              <a:rPr lang="en-US" sz="1800" i="1" dirty="0" err="1">
                <a:solidFill>
                  <a:srgbClr val="002060"/>
                </a:solidFill>
              </a:rPr>
              <a:t>Olwell</a:t>
            </a:r>
            <a:r>
              <a:rPr lang="en-US" sz="1600" i="1" dirty="0">
                <a:solidFill>
                  <a:srgbClr val="002060"/>
                </a:solidFill>
              </a:rPr>
              <a:t>, </a:t>
            </a:r>
            <a:r>
              <a:rPr lang="en-US" sz="1600" i="1" dirty="0"/>
              <a:t>Naval Postgraduate School</a:t>
            </a:r>
            <a:endParaRPr lang="en-US" sz="1800" i="1" dirty="0"/>
          </a:p>
          <a:p>
            <a:pPr eaLnBrk="0" hangingPunct="0">
              <a:defRPr/>
            </a:pPr>
            <a:r>
              <a:rPr lang="en-US" sz="1800" i="1" dirty="0">
                <a:solidFill>
                  <a:srgbClr val="002060"/>
                </a:solidFill>
              </a:rPr>
              <a:t>	</a:t>
            </a:r>
            <a:r>
              <a:rPr lang="en-US" sz="1800" i="1" dirty="0">
                <a:solidFill>
                  <a:srgbClr val="002060"/>
                </a:solidFill>
              </a:rPr>
              <a:t>Garry </a:t>
            </a:r>
            <a:r>
              <a:rPr lang="en-US" sz="1800" i="1" dirty="0" err="1">
                <a:solidFill>
                  <a:srgbClr val="002060"/>
                </a:solidFill>
              </a:rPr>
              <a:t>Roedler</a:t>
            </a:r>
            <a:r>
              <a:rPr lang="en-US" sz="1600" i="1" dirty="0"/>
              <a:t>, Lockheed Martin</a:t>
            </a:r>
            <a:endParaRPr lang="en-US" sz="1600" i="1" dirty="0"/>
          </a:p>
          <a:p>
            <a:pPr eaLnBrk="0" hangingPunct="0">
              <a:defRPr/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12n	Lunch in 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Pinnacle III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		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	</a:t>
            </a:r>
            <a:r>
              <a:rPr lang="en-US" sz="2000" dirty="0">
                <a:solidFill>
                  <a:srgbClr val="002060"/>
                </a:solidFill>
              </a:rPr>
              <a:t>Luncheon </a:t>
            </a:r>
            <a:r>
              <a:rPr lang="en-US" sz="2000" dirty="0">
                <a:solidFill>
                  <a:srgbClr val="002060"/>
                </a:solidFill>
              </a:rPr>
              <a:t>Keynote</a:t>
            </a:r>
          </a:p>
          <a:p>
            <a:pPr eaLnBrk="0" hangingPunct="0">
              <a:defRPr/>
            </a:pPr>
            <a:r>
              <a:rPr lang="en-US" sz="2000" dirty="0">
                <a:solidFill>
                  <a:srgbClr val="002060"/>
                </a:solidFill>
              </a:rPr>
              <a:t>	</a:t>
            </a:r>
            <a:r>
              <a:rPr lang="en-US" sz="1800" i="1" dirty="0">
                <a:solidFill>
                  <a:srgbClr val="002060"/>
                </a:solidFill>
              </a:rPr>
              <a:t>Chris </a:t>
            </a:r>
            <a:r>
              <a:rPr lang="en-US" sz="1800" i="1" dirty="0" err="1">
                <a:solidFill>
                  <a:srgbClr val="002060"/>
                </a:solidFill>
              </a:rPr>
              <a:t>Paredis</a:t>
            </a:r>
            <a:r>
              <a:rPr lang="en-US" sz="1800" i="1" dirty="0">
                <a:solidFill>
                  <a:srgbClr val="002060"/>
                </a:solidFill>
              </a:rPr>
              <a:t>,  </a:t>
            </a:r>
            <a:r>
              <a:rPr lang="en-US" sz="1600" i="1" dirty="0"/>
              <a:t>Program Director, ENG/CMMI Engineering &amp; Systems Design &amp; 	Systems 	Science Programs, National Science Foundation</a:t>
            </a:r>
            <a:r>
              <a:rPr lang="en-US" sz="1800" i="1" dirty="0">
                <a:solidFill>
                  <a:srgbClr val="000099"/>
                </a:solidFill>
              </a:rPr>
              <a:t>	</a:t>
            </a:r>
          </a:p>
          <a:p>
            <a:pPr eaLnBrk="0" hangingPunct="0">
              <a:defRPr/>
            </a:pPr>
            <a:r>
              <a:rPr lang="en-US" sz="1800" dirty="0">
                <a:solidFill>
                  <a:srgbClr val="002060"/>
                </a:solidFill>
              </a:rPr>
              <a:t>1:30	Technical Breakout Sessions begin:</a:t>
            </a:r>
          </a:p>
          <a:p>
            <a:pPr eaLnBrk="0" hangingPunct="0">
              <a:defRPr/>
            </a:pPr>
            <a:r>
              <a:rPr lang="en-US" sz="1800" dirty="0">
                <a:solidFill>
                  <a:srgbClr val="000099"/>
                </a:solidFill>
              </a:rPr>
              <a:t>	</a:t>
            </a:r>
            <a:r>
              <a:rPr lang="en-US" sz="1800" i="1" dirty="0">
                <a:solidFill>
                  <a:srgbClr val="00B0F0"/>
                </a:solidFill>
              </a:rPr>
              <a:t>See Program for details</a:t>
            </a:r>
          </a:p>
          <a:p>
            <a:pPr eaLnBrk="0" hangingPunct="0">
              <a:defRPr/>
            </a:pPr>
            <a:r>
              <a:rPr lang="en-US" sz="1800" dirty="0">
                <a:solidFill>
                  <a:srgbClr val="C00000"/>
                </a:solidFill>
              </a:rPr>
              <a:t>6:00 </a:t>
            </a:r>
            <a:r>
              <a:rPr lang="en-US" sz="1800" dirty="0">
                <a:solidFill>
                  <a:srgbClr val="C00000"/>
                </a:solidFill>
              </a:rPr>
              <a:t>– </a:t>
            </a:r>
            <a:r>
              <a:rPr lang="en-US" sz="1800" dirty="0">
                <a:solidFill>
                  <a:srgbClr val="C00000"/>
                </a:solidFill>
              </a:rPr>
              <a:t>7:30 </a:t>
            </a:r>
            <a:r>
              <a:rPr lang="en-US" sz="1800" dirty="0">
                <a:solidFill>
                  <a:srgbClr val="C00000"/>
                </a:solidFill>
              </a:rPr>
              <a:t>“Heavy” Reception, Exhibits </a:t>
            </a:r>
            <a:r>
              <a:rPr lang="en-US" sz="1800" dirty="0">
                <a:solidFill>
                  <a:srgbClr val="C00000"/>
                </a:solidFill>
              </a:rPr>
              <a:t>		</a:t>
            </a:r>
            <a:r>
              <a:rPr lang="en-US" sz="1800" dirty="0" err="1">
                <a:solidFill>
                  <a:srgbClr val="002060"/>
                </a:solidFill>
              </a:rPr>
              <a:t>Prefunction</a:t>
            </a:r>
            <a:r>
              <a:rPr lang="en-US" sz="1800" dirty="0">
                <a:solidFill>
                  <a:srgbClr val="002060"/>
                </a:solidFill>
              </a:rPr>
              <a:t> Area</a:t>
            </a:r>
            <a:endParaRPr lang="en-US" sz="1800" dirty="0">
              <a:solidFill>
                <a:srgbClr val="002060"/>
              </a:solidFill>
            </a:endParaRPr>
          </a:p>
          <a:p>
            <a:pPr eaLnBrk="0" hangingPunct="0">
              <a:defRPr/>
            </a:pPr>
            <a:endParaRPr lang="en-US" sz="2000" dirty="0">
              <a:solidFill>
                <a:srgbClr val="000099"/>
              </a:solidFill>
            </a:endParaRPr>
          </a:p>
          <a:p>
            <a:pPr eaLnBrk="0" hangingPunct="0">
              <a:defRPr/>
            </a:pPr>
            <a:r>
              <a:rPr lang="en-US" sz="2000" dirty="0">
                <a:solidFill>
                  <a:srgbClr val="000099"/>
                </a:solidFill>
              </a:rPr>
              <a:t>						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2819400" y="381000"/>
            <a:ext cx="5562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altLang="en-US" sz="3200">
                <a:solidFill>
                  <a:srgbClr val="990033"/>
                </a:solidFill>
              </a:rPr>
              <a:t>Some Logistics Info---</a:t>
            </a:r>
            <a:endParaRPr lang="en-US" altLang="en-US">
              <a:solidFill>
                <a:srgbClr val="990033"/>
              </a:solidFill>
            </a:endParaRPr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304800" y="1143000"/>
            <a:ext cx="8686800" cy="619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altLang="en-US"/>
          </a:p>
          <a:p>
            <a:pPr eaLnBrk="0" hangingPunct="0">
              <a:spcBef>
                <a:spcPct val="50000"/>
              </a:spcBef>
            </a:pPr>
            <a:r>
              <a:rPr lang="en-US" altLang="en-US">
                <a:solidFill>
                  <a:srgbClr val="990033"/>
                </a:solidFill>
              </a:rPr>
              <a:t>Coffee Breaks</a:t>
            </a:r>
            <a:r>
              <a:rPr lang="en-US" altLang="en-US"/>
              <a:t> are in </a:t>
            </a:r>
          </a:p>
          <a:p>
            <a:pPr eaLnBrk="0" hangingPunct="0">
              <a:spcBef>
                <a:spcPct val="50000"/>
              </a:spcBef>
            </a:pPr>
            <a:r>
              <a:rPr lang="en-US" altLang="en-US"/>
              <a:t>Prefunction area</a:t>
            </a:r>
          </a:p>
          <a:p>
            <a:pPr eaLnBrk="0" hangingPunct="0">
              <a:spcBef>
                <a:spcPct val="50000"/>
              </a:spcBef>
            </a:pPr>
            <a:r>
              <a:rPr lang="en-US" altLang="en-US"/>
              <a:t>	</a:t>
            </a:r>
            <a:endParaRPr lang="en-US" altLang="en-US" i="1">
              <a:solidFill>
                <a:srgbClr val="0070C0"/>
              </a:solidFill>
            </a:endParaRPr>
          </a:p>
          <a:p>
            <a:pPr eaLnBrk="0" hangingPunct="0">
              <a:spcBef>
                <a:spcPct val="50000"/>
              </a:spcBef>
            </a:pPr>
            <a:r>
              <a:rPr lang="en-US" altLang="en-US" i="1">
                <a:solidFill>
                  <a:srgbClr val="0070C0"/>
                </a:solidFill>
              </a:rPr>
              <a:t>Detail Program schedule </a:t>
            </a:r>
          </a:p>
          <a:p>
            <a:pPr eaLnBrk="0" hangingPunct="0">
              <a:spcBef>
                <a:spcPct val="50000"/>
              </a:spcBef>
            </a:pPr>
            <a:r>
              <a:rPr lang="en-US" altLang="en-US" i="1">
                <a:solidFill>
                  <a:srgbClr val="0070C0"/>
                </a:solidFill>
              </a:rPr>
              <a:t>is in the conference program</a:t>
            </a:r>
          </a:p>
          <a:p>
            <a:pPr eaLnBrk="0" hangingPunct="0">
              <a:lnSpc>
                <a:spcPts val="2875"/>
              </a:lnSpc>
            </a:pPr>
            <a:endParaRPr lang="en-US" altLang="en-US">
              <a:solidFill>
                <a:srgbClr val="990033"/>
              </a:solidFill>
            </a:endParaRPr>
          </a:p>
          <a:p>
            <a:pPr eaLnBrk="0" hangingPunct="0">
              <a:lnSpc>
                <a:spcPts val="2875"/>
              </a:lnSpc>
            </a:pPr>
            <a:endParaRPr lang="en-US" altLang="en-US">
              <a:solidFill>
                <a:srgbClr val="990033"/>
              </a:solidFill>
            </a:endParaRPr>
          </a:p>
          <a:p>
            <a:pPr eaLnBrk="0" hangingPunct="0">
              <a:lnSpc>
                <a:spcPts val="2875"/>
              </a:lnSpc>
            </a:pPr>
            <a:r>
              <a:rPr lang="en-US" altLang="en-US">
                <a:solidFill>
                  <a:srgbClr val="990033"/>
                </a:solidFill>
              </a:rPr>
              <a:t>Lunch </a:t>
            </a:r>
            <a:r>
              <a:rPr lang="en-US" altLang="en-US"/>
              <a:t>is in Pinnacle III, Tuesday and Wednesday</a:t>
            </a:r>
          </a:p>
          <a:p>
            <a:pPr eaLnBrk="0" hangingPunct="0">
              <a:lnSpc>
                <a:spcPts val="2875"/>
              </a:lnSpc>
            </a:pPr>
            <a:r>
              <a:rPr lang="en-US" altLang="en-US"/>
              <a:t>		</a:t>
            </a:r>
          </a:p>
          <a:p>
            <a:pPr eaLnBrk="0" hangingPunct="0">
              <a:lnSpc>
                <a:spcPts val="2875"/>
              </a:lnSpc>
            </a:pPr>
            <a:r>
              <a:rPr lang="en-US" altLang="en-US"/>
              <a:t>Wednesday is Awards Lunch for Best papers</a:t>
            </a:r>
          </a:p>
          <a:p>
            <a:pPr eaLnBrk="0" hangingPunct="0">
              <a:spcBef>
                <a:spcPct val="50000"/>
              </a:spcBef>
            </a:pPr>
            <a:endParaRPr lang="en-US" altLang="en-US"/>
          </a:p>
          <a:p>
            <a:pPr eaLnBrk="0" hangingPunct="0">
              <a:spcBef>
                <a:spcPct val="50000"/>
              </a:spcBef>
            </a:pPr>
            <a:endParaRPr lang="en-US" altLang="en-US">
              <a:solidFill>
                <a:srgbClr val="333399"/>
              </a:solidFill>
            </a:endParaRPr>
          </a:p>
        </p:txBody>
      </p:sp>
      <p:pic>
        <p:nvPicPr>
          <p:cNvPr id="24580" name="Picture 4" descr="F:\My Stuff\RCR Pictures\Philosophy Pics\Coffee-DoThingsFast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1066800"/>
            <a:ext cx="3976688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 bwMode="auto">
          <a:xfrm>
            <a:off x="2895600" y="274638"/>
            <a:ext cx="57912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3200" b="1" smtClean="0">
                <a:solidFill>
                  <a:srgbClr val="990033"/>
                </a:solidFill>
                <a:latin typeface="Arial" charset="0"/>
                <a:cs typeface="Arial" charset="0"/>
              </a:rPr>
              <a:t>Conference Administration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 bwMode="auto">
          <a:xfrm>
            <a:off x="304800" y="1447800"/>
            <a:ext cx="8534400" cy="51816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 sz="2400" b="1" smtClean="0">
                <a:solidFill>
                  <a:srgbClr val="002060"/>
                </a:solidFill>
                <a:latin typeface="Arial" charset="0"/>
                <a:cs typeface="Arial" charset="0"/>
              </a:rPr>
              <a:t>For conference assistance/questions, please contact Registration Desk</a:t>
            </a:r>
          </a:p>
          <a:p>
            <a:r>
              <a:rPr lang="en-US" altLang="en-US" sz="2400" b="1" smtClean="0">
                <a:solidFill>
                  <a:srgbClr val="990033"/>
                </a:solidFill>
                <a:latin typeface="Arial" charset="0"/>
                <a:cs typeface="Arial" charset="0"/>
              </a:rPr>
              <a:t>Cell phones &amp; Blackberries OFF </a:t>
            </a:r>
            <a:r>
              <a:rPr lang="en-US" altLang="en-US" sz="2400" b="1" smtClean="0">
                <a:solidFill>
                  <a:srgbClr val="002060"/>
                </a:solidFill>
                <a:latin typeface="Arial" charset="0"/>
                <a:cs typeface="Arial" charset="0"/>
              </a:rPr>
              <a:t>in meeting rooms</a:t>
            </a:r>
          </a:p>
          <a:p>
            <a:pPr lvl="1"/>
            <a:r>
              <a:rPr lang="en-US" altLang="en-US" sz="2000" b="1" smtClean="0">
                <a:latin typeface="Arial" charset="0"/>
                <a:cs typeface="Arial" charset="0"/>
              </a:rPr>
              <a:t>Potential interference with conference audio, plus it annoys your neighbor when the phone rings</a:t>
            </a:r>
          </a:p>
          <a:p>
            <a:r>
              <a:rPr lang="en-US" altLang="en-US" sz="2400" b="1" smtClean="0">
                <a:solidFill>
                  <a:srgbClr val="A50021"/>
                </a:solidFill>
                <a:latin typeface="Arial" charset="0"/>
                <a:cs typeface="Arial" charset="0"/>
              </a:rPr>
              <a:t>WiFi: Marriott Conference	“IEEE3”</a:t>
            </a:r>
            <a:endParaRPr lang="en-US" altLang="en-US" sz="2000" b="1" smtClean="0">
              <a:solidFill>
                <a:srgbClr val="A50021"/>
              </a:solidFill>
              <a:latin typeface="Arial" charset="0"/>
              <a:cs typeface="Arial" charset="0"/>
            </a:endParaRPr>
          </a:p>
          <a:p>
            <a:r>
              <a:rPr lang="en-US" altLang="en-US" sz="2400" b="1" smtClean="0">
                <a:solidFill>
                  <a:srgbClr val="002060"/>
                </a:solidFill>
                <a:latin typeface="Arial" charset="0"/>
                <a:cs typeface="Arial" charset="0"/>
              </a:rPr>
              <a:t>IEEE Systems Journal</a:t>
            </a:r>
          </a:p>
          <a:p>
            <a:pPr lvl="1"/>
            <a:r>
              <a:rPr lang="en-US" altLang="en-US" sz="2000" b="1" smtClean="0">
                <a:solidFill>
                  <a:srgbClr val="002060"/>
                </a:solidFill>
                <a:latin typeface="Arial" charset="0"/>
                <a:cs typeface="Arial" charset="0"/>
              </a:rPr>
              <a:t>Authors wishing to have their conference paper accepted for publication in the IEEE Systems Journal may submit an extended abstract to the Journal editorial staff.</a:t>
            </a:r>
          </a:p>
          <a:p>
            <a:pPr lvl="1"/>
            <a:r>
              <a:rPr lang="en-US" altLang="en-US" sz="2400" b="1" smtClean="0">
                <a:latin typeface="Arial" charset="0"/>
                <a:cs typeface="Arial" charset="0"/>
              </a:rPr>
              <a:t>http://www.ieeesystemscouncil.org/</a:t>
            </a:r>
          </a:p>
          <a:p>
            <a:pPr lvl="1"/>
            <a:r>
              <a:rPr lang="en-US" altLang="en-US" sz="2000" b="1" smtClean="0">
                <a:solidFill>
                  <a:srgbClr val="002060"/>
                </a:solidFill>
                <a:latin typeface="Arial" charset="0"/>
                <a:cs typeface="Arial" charset="0"/>
              </a:rPr>
              <a:t>Dr. Vincenzo Piuri, editor-in-Chief and IEEE Vice-President, Technical Activities</a:t>
            </a:r>
          </a:p>
          <a:p>
            <a:pPr>
              <a:buFont typeface="Wingdings" pitchFamily="2" charset="2"/>
              <a:buNone/>
            </a:pPr>
            <a:endParaRPr lang="en-US" altLang="en-US" smtClean="0"/>
          </a:p>
          <a:p>
            <a:endParaRPr lang="en-US" altLang="en-US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988300" y="6524625"/>
            <a:ext cx="11430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0" hangingPunct="0"/>
            <a:fld id="{B82F5D4C-2B7A-4A21-B5FE-2CB54148E8D2}" type="slidenum">
              <a:rPr lang="en-US" altLang="en-US"/>
              <a:pPr eaLnBrk="0" hangingPunct="0"/>
              <a:t>24</a:t>
            </a:fld>
            <a:endParaRPr lang="en-US" altLang="en-US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 bwMode="auto">
          <a:xfrm>
            <a:off x="2590800" y="274638"/>
            <a:ext cx="60960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3600" b="1" smtClean="0">
                <a:solidFill>
                  <a:srgbClr val="990033"/>
                </a:solidFill>
                <a:latin typeface="Arial" charset="0"/>
                <a:cs typeface="Arial" charset="0"/>
              </a:rPr>
              <a:t>Special Thanks to…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 bwMode="auto">
          <a:xfrm>
            <a:off x="685800" y="1524000"/>
            <a:ext cx="7696200" cy="5334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2000" b="1" smtClean="0">
                <a:solidFill>
                  <a:srgbClr val="990033"/>
                </a:solidFill>
                <a:latin typeface="Arial" charset="0"/>
                <a:cs typeface="Arial" charset="0"/>
              </a:rPr>
              <a:t>Dr. Sidney Givigi</a:t>
            </a:r>
            <a:r>
              <a:rPr lang="en-US" altLang="en-US" sz="2000" b="1" smtClean="0">
                <a:solidFill>
                  <a:srgbClr val="000099"/>
                </a:solidFill>
                <a:latin typeface="Arial" charset="0"/>
                <a:cs typeface="Arial" charset="0"/>
              </a:rPr>
              <a:t>, </a:t>
            </a:r>
            <a:r>
              <a:rPr lang="en-US" altLang="en-US" sz="2000" b="1" smtClean="0">
                <a:solidFill>
                  <a:srgbClr val="002060"/>
                </a:solidFill>
                <a:latin typeface="Arial" charset="0"/>
                <a:cs typeface="Arial" charset="0"/>
              </a:rPr>
              <a:t>Royal Military College, Kingston ONT Canada; Technical Program Chairs</a:t>
            </a:r>
          </a:p>
          <a:p>
            <a:r>
              <a:rPr lang="en-US" altLang="en-US" sz="2000" b="1" smtClean="0">
                <a:solidFill>
                  <a:srgbClr val="A50021"/>
                </a:solidFill>
                <a:latin typeface="Arial" charset="0"/>
                <a:cs typeface="Arial" charset="0"/>
              </a:rPr>
              <a:t>Technical Program Committee</a:t>
            </a:r>
          </a:p>
          <a:p>
            <a:pPr lvl="2"/>
            <a:r>
              <a:rPr lang="en-US" altLang="en-US" sz="1600" b="1" smtClean="0">
                <a:solidFill>
                  <a:srgbClr val="002060"/>
                </a:solidFill>
                <a:latin typeface="Arial" charset="0"/>
                <a:cs typeface="Arial" charset="0"/>
              </a:rPr>
              <a:t>For their hard work over the past year</a:t>
            </a:r>
          </a:p>
          <a:p>
            <a:r>
              <a:rPr lang="en-US" altLang="en-US" sz="2000" b="1" smtClean="0">
                <a:solidFill>
                  <a:srgbClr val="A50021"/>
                </a:solidFill>
                <a:latin typeface="Arial" charset="0"/>
                <a:cs typeface="Arial" charset="0"/>
              </a:rPr>
              <a:t>Conference Catalysts LLC</a:t>
            </a:r>
          </a:p>
          <a:p>
            <a:pPr lvl="1"/>
            <a:r>
              <a:rPr lang="en-US" altLang="en-US" sz="1800" b="1" smtClean="0">
                <a:solidFill>
                  <a:srgbClr val="002060"/>
                </a:solidFill>
                <a:latin typeface="Arial" charset="0"/>
                <a:cs typeface="Arial" charset="0"/>
              </a:rPr>
              <a:t>Mr. Chris Dyer, Ms. Cynda Covert</a:t>
            </a:r>
          </a:p>
          <a:p>
            <a:pPr lvl="2"/>
            <a:r>
              <a:rPr lang="en-US" altLang="en-US" sz="1600" b="1" smtClean="0">
                <a:solidFill>
                  <a:srgbClr val="002060"/>
                </a:solidFill>
                <a:latin typeface="Arial" charset="0"/>
                <a:cs typeface="Arial" charset="0"/>
              </a:rPr>
              <a:t>For exceptional conference management</a:t>
            </a:r>
          </a:p>
          <a:p>
            <a:r>
              <a:rPr lang="en-US" altLang="en-US" sz="2000" b="1" smtClean="0">
                <a:solidFill>
                  <a:srgbClr val="A50021"/>
                </a:solidFill>
                <a:latin typeface="Arial" charset="0"/>
                <a:cs typeface="Arial" charset="0"/>
              </a:rPr>
              <a:t>Tutorial Instructors</a:t>
            </a:r>
          </a:p>
          <a:p>
            <a:pPr lvl="1"/>
            <a:r>
              <a:rPr lang="en-US" altLang="en-US" sz="1800" b="1" smtClean="0">
                <a:solidFill>
                  <a:srgbClr val="002060"/>
                </a:solidFill>
                <a:latin typeface="Arial" charset="0"/>
                <a:cs typeface="Arial" charset="0"/>
              </a:rPr>
              <a:t>Bob Schwarz, WPI; </a:t>
            </a:r>
          </a:p>
          <a:p>
            <a:pPr lvl="1"/>
            <a:r>
              <a:rPr lang="en-US" altLang="en-US" sz="1800" b="1" smtClean="0">
                <a:solidFill>
                  <a:srgbClr val="002060"/>
                </a:solidFill>
                <a:latin typeface="Arial" charset="0"/>
                <a:cs typeface="Arial" charset="0"/>
              </a:rPr>
              <a:t>Yvette Rodriguez, DAU; </a:t>
            </a:r>
          </a:p>
          <a:p>
            <a:pPr lvl="1"/>
            <a:r>
              <a:rPr lang="en-US" altLang="en-US" sz="1800" b="1" smtClean="0">
                <a:solidFill>
                  <a:srgbClr val="002060"/>
                </a:solidFill>
                <a:latin typeface="Arial" charset="0"/>
                <a:cs typeface="Arial" charset="0"/>
              </a:rPr>
              <a:t>Shrisha Rao, IIIT; </a:t>
            </a:r>
          </a:p>
          <a:p>
            <a:pPr lvl="1"/>
            <a:r>
              <a:rPr lang="en-US" altLang="en-US" sz="1800" b="1" smtClean="0">
                <a:solidFill>
                  <a:srgbClr val="002060"/>
                </a:solidFill>
                <a:latin typeface="Arial" charset="0"/>
                <a:cs typeface="Arial" charset="0"/>
              </a:rPr>
              <a:t>Nader Mehravari, SEI/CMU</a:t>
            </a:r>
          </a:p>
          <a:p>
            <a:r>
              <a:rPr lang="en-US" altLang="en-US" sz="2000" b="1" smtClean="0">
                <a:solidFill>
                  <a:srgbClr val="A50021"/>
                </a:solidFill>
                <a:latin typeface="Arial" charset="0"/>
                <a:cs typeface="Arial" charset="0"/>
              </a:rPr>
              <a:t>Exhibitor</a:t>
            </a:r>
          </a:p>
          <a:p>
            <a:pPr lvl="1"/>
            <a:r>
              <a:rPr lang="en-US" altLang="en-US" sz="1800" b="1" smtClean="0">
                <a:solidFill>
                  <a:srgbClr val="002060"/>
                </a:solidFill>
                <a:latin typeface="Arial" charset="0"/>
                <a:cs typeface="Arial" charset="0"/>
              </a:rPr>
              <a:t>Urban Aboriginal Fair Trade Gallery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 bwMode="auto">
          <a:xfrm>
            <a:off x="2362200" y="274638"/>
            <a:ext cx="63246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3600" b="1" smtClean="0">
                <a:solidFill>
                  <a:srgbClr val="A50021"/>
                </a:solidFill>
                <a:latin typeface="Arial" charset="0"/>
                <a:cs typeface="Arial" charset="0"/>
              </a:rPr>
              <a:t>Attendee Demographics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 bwMode="auto">
          <a:xfrm>
            <a:off x="609600" y="1487488"/>
            <a:ext cx="8229600" cy="46783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800" b="1" smtClean="0">
                <a:solidFill>
                  <a:srgbClr val="002060"/>
                </a:solidFill>
                <a:latin typeface="Arial" charset="0"/>
                <a:cs typeface="Arial" charset="0"/>
              </a:rPr>
              <a:t>192 attendees, 31 tutorial attendees</a:t>
            </a:r>
          </a:p>
          <a:p>
            <a:endParaRPr lang="en-US" sz="2400" b="1" smtClean="0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  <p:sp>
        <p:nvSpPr>
          <p:cNvPr id="27652" name="TextBox 3"/>
          <p:cNvSpPr txBox="1">
            <a:spLocks noChangeArrowheads="1"/>
          </p:cNvSpPr>
          <p:nvPr/>
        </p:nvSpPr>
        <p:spPr bwMode="auto">
          <a:xfrm>
            <a:off x="609600" y="2119313"/>
            <a:ext cx="2286000" cy="409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Australia - 6</a:t>
            </a:r>
          </a:p>
          <a:p>
            <a:r>
              <a:rPr lang="en-US"/>
              <a:t>Austria - 2</a:t>
            </a:r>
          </a:p>
          <a:p>
            <a:r>
              <a:rPr lang="en-US"/>
              <a:t>Brazil - 4</a:t>
            </a:r>
          </a:p>
          <a:p>
            <a:r>
              <a:rPr lang="en-US"/>
              <a:t>Canada - 19</a:t>
            </a:r>
          </a:p>
          <a:p>
            <a:r>
              <a:rPr lang="en-US"/>
              <a:t>China - 6</a:t>
            </a:r>
          </a:p>
          <a:p>
            <a:r>
              <a:rPr lang="en-US"/>
              <a:t>Estonia - 2</a:t>
            </a:r>
          </a:p>
          <a:p>
            <a:r>
              <a:rPr lang="en-US"/>
              <a:t>Finland - 2</a:t>
            </a:r>
          </a:p>
          <a:p>
            <a:r>
              <a:rPr lang="en-US"/>
              <a:t>France - 10</a:t>
            </a:r>
          </a:p>
          <a:p>
            <a:r>
              <a:rPr lang="en-US"/>
              <a:t>Germany - 19</a:t>
            </a:r>
          </a:p>
          <a:p>
            <a:r>
              <a:rPr lang="en-US"/>
              <a:t>Ghana - 3</a:t>
            </a:r>
          </a:p>
          <a:p>
            <a:endParaRPr lang="en-US" sz="2000"/>
          </a:p>
        </p:txBody>
      </p:sp>
      <p:sp>
        <p:nvSpPr>
          <p:cNvPr id="27653" name="TextBox 4"/>
          <p:cNvSpPr txBox="1">
            <a:spLocks noChangeArrowheads="1"/>
          </p:cNvSpPr>
          <p:nvPr/>
        </p:nvSpPr>
        <p:spPr bwMode="auto">
          <a:xfrm>
            <a:off x="3124200" y="2122488"/>
            <a:ext cx="2743200" cy="443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India - 4</a:t>
            </a:r>
            <a:endParaRPr lang="en-US">
              <a:solidFill>
                <a:srgbClr val="000000"/>
              </a:solidFill>
            </a:endParaRPr>
          </a:p>
          <a:p>
            <a:r>
              <a:rPr lang="en-US">
                <a:solidFill>
                  <a:srgbClr val="000000"/>
                </a:solidFill>
              </a:rPr>
              <a:t>Israel - 7</a:t>
            </a:r>
          </a:p>
          <a:p>
            <a:r>
              <a:rPr lang="en-US">
                <a:solidFill>
                  <a:srgbClr val="000000"/>
                </a:solidFill>
              </a:rPr>
              <a:t>Italy - 2</a:t>
            </a:r>
          </a:p>
          <a:p>
            <a:r>
              <a:rPr lang="en-US">
                <a:solidFill>
                  <a:srgbClr val="000000"/>
                </a:solidFill>
              </a:rPr>
              <a:t>Japan - 1</a:t>
            </a:r>
          </a:p>
          <a:p>
            <a:r>
              <a:rPr lang="en-US">
                <a:solidFill>
                  <a:srgbClr val="000000"/>
                </a:solidFill>
              </a:rPr>
              <a:t>Kenya – 1</a:t>
            </a:r>
          </a:p>
          <a:p>
            <a:r>
              <a:rPr lang="en-US"/>
              <a:t>South Korea - 1</a:t>
            </a:r>
          </a:p>
          <a:p>
            <a:r>
              <a:rPr lang="en-US"/>
              <a:t>Kuwait- 1</a:t>
            </a:r>
          </a:p>
          <a:p>
            <a:r>
              <a:rPr lang="en-US"/>
              <a:t>Netherlands - 3</a:t>
            </a:r>
          </a:p>
          <a:p>
            <a:r>
              <a:rPr lang="en-US"/>
              <a:t>New Zealand - 1</a:t>
            </a:r>
          </a:p>
          <a:p>
            <a:r>
              <a:rPr lang="en-US"/>
              <a:t>Norway - 3</a:t>
            </a:r>
          </a:p>
          <a:p>
            <a:endParaRPr lang="en-US" sz="1800">
              <a:solidFill>
                <a:srgbClr val="000000"/>
              </a:solidFill>
            </a:endParaRPr>
          </a:p>
          <a:p>
            <a:endParaRPr lang="en-US"/>
          </a:p>
        </p:txBody>
      </p:sp>
      <p:sp>
        <p:nvSpPr>
          <p:cNvPr id="27654" name="TextBox 6"/>
          <p:cNvSpPr txBox="1">
            <a:spLocks noChangeArrowheads="1"/>
          </p:cNvSpPr>
          <p:nvPr/>
        </p:nvSpPr>
        <p:spPr bwMode="auto">
          <a:xfrm>
            <a:off x="6113463" y="2122488"/>
            <a:ext cx="2573337" cy="415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Saudia Arabia- 4</a:t>
            </a:r>
          </a:p>
          <a:p>
            <a:r>
              <a:rPr lang="en-US"/>
              <a:t>Slovenia - 1</a:t>
            </a:r>
          </a:p>
          <a:p>
            <a:r>
              <a:rPr lang="en-US"/>
              <a:t>Spain - 1</a:t>
            </a:r>
          </a:p>
          <a:p>
            <a:r>
              <a:rPr lang="en-US"/>
              <a:t>Sweden - 2</a:t>
            </a:r>
          </a:p>
          <a:p>
            <a:r>
              <a:rPr lang="en-US"/>
              <a:t>Taiwan - 1</a:t>
            </a:r>
          </a:p>
          <a:p>
            <a:r>
              <a:rPr lang="en-US"/>
              <a:t>Thailand - 1</a:t>
            </a:r>
          </a:p>
          <a:p>
            <a:r>
              <a:rPr lang="en-US"/>
              <a:t>Turkey - 2</a:t>
            </a:r>
          </a:p>
          <a:p>
            <a:r>
              <a:rPr lang="en-US"/>
              <a:t>UAE - 1</a:t>
            </a:r>
          </a:p>
          <a:p>
            <a:r>
              <a:rPr lang="en-US"/>
              <a:t>UK - 7</a:t>
            </a:r>
          </a:p>
          <a:p>
            <a:r>
              <a:rPr lang="en-US"/>
              <a:t>USA - 79</a:t>
            </a:r>
          </a:p>
          <a:p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 bwMode="auto">
          <a:xfrm>
            <a:off x="2362200" y="0"/>
            <a:ext cx="64008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3600" b="1" smtClean="0">
                <a:solidFill>
                  <a:srgbClr val="C00000"/>
                </a:solidFill>
                <a:latin typeface="Arial" charset="0"/>
                <a:cs typeface="Arial" charset="0"/>
              </a:rPr>
              <a:t>Breakout Session Tracks starting Tuesday 1:30 pm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 bwMode="auto">
          <a:xfrm>
            <a:off x="152400" y="2133600"/>
            <a:ext cx="8991600" cy="44958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2400" b="1" smtClean="0">
                <a:solidFill>
                  <a:srgbClr val="002060"/>
                </a:solidFill>
                <a:latin typeface="Arial" charset="0"/>
                <a:cs typeface="Arial" charset="0"/>
              </a:rPr>
              <a:t>Cyber Security					Pinnacle I</a:t>
            </a:r>
          </a:p>
          <a:p>
            <a:r>
              <a:rPr lang="en-US" altLang="en-US" sz="2400" b="1" smtClean="0">
                <a:solidFill>
                  <a:srgbClr val="002060"/>
                </a:solidFill>
                <a:latin typeface="Arial" charset="0"/>
                <a:cs typeface="Arial" charset="0"/>
              </a:rPr>
              <a:t>Complex Systems				Pinnacle II</a:t>
            </a:r>
          </a:p>
          <a:p>
            <a:r>
              <a:rPr lang="en-US" altLang="en-US" sz="2400" b="1" smtClean="0">
                <a:solidFill>
                  <a:srgbClr val="002060"/>
                </a:solidFill>
                <a:latin typeface="Arial" charset="0"/>
                <a:cs typeface="Arial" charset="0"/>
              </a:rPr>
              <a:t>Research in Systems Engineering		Shaughnessy I</a:t>
            </a:r>
          </a:p>
          <a:p>
            <a:r>
              <a:rPr lang="en-US" altLang="en-US" sz="2400" b="1" smtClean="0">
                <a:solidFill>
                  <a:srgbClr val="002060"/>
                </a:solidFill>
                <a:latin typeface="Arial" charset="0"/>
                <a:cs typeface="Arial" charset="0"/>
              </a:rPr>
              <a:t>Model-based Systems Engineering		Shaughnessy II</a:t>
            </a:r>
          </a:p>
          <a:p>
            <a:r>
              <a:rPr lang="en-US" altLang="en-US" sz="2400" b="1" smtClean="0">
                <a:solidFill>
                  <a:srgbClr val="002060"/>
                </a:solidFill>
                <a:latin typeface="Arial" charset="0"/>
                <a:cs typeface="Arial" charset="0"/>
              </a:rPr>
              <a:t>Systems Verification/Validation		Dundarave</a:t>
            </a:r>
          </a:p>
          <a:p>
            <a:pPr lvl="1"/>
            <a:endParaRPr lang="en-US" altLang="en-US" sz="2000" b="1" smtClean="0">
              <a:solidFill>
                <a:srgbClr val="A50021"/>
              </a:solidFill>
              <a:latin typeface="Arial" charset="0"/>
              <a:cs typeface="Arial" charset="0"/>
            </a:endParaRPr>
          </a:p>
          <a:p>
            <a:pPr lvl="1"/>
            <a:r>
              <a:rPr lang="en-US" altLang="en-US" sz="2000" b="1" smtClean="0">
                <a:solidFill>
                  <a:srgbClr val="A50021"/>
                </a:solidFill>
                <a:latin typeface="Arial" charset="0"/>
                <a:cs typeface="Arial" charset="0"/>
              </a:rPr>
              <a:t>And starting at 3:30-</a:t>
            </a:r>
          </a:p>
          <a:p>
            <a:r>
              <a:rPr lang="en-US" altLang="en-US" sz="2400" b="1" smtClean="0">
                <a:solidFill>
                  <a:srgbClr val="002060"/>
                </a:solidFill>
                <a:latin typeface="Arial" charset="0"/>
                <a:cs typeface="Arial" charset="0"/>
              </a:rPr>
              <a:t>Modeling  Simulation				Pinnacle I</a:t>
            </a:r>
          </a:p>
          <a:p>
            <a:r>
              <a:rPr lang="en-US" altLang="en-US" sz="2400" b="1" smtClean="0">
                <a:solidFill>
                  <a:srgbClr val="002060"/>
                </a:solidFill>
                <a:latin typeface="Arial" charset="0"/>
                <a:cs typeface="Arial" charset="0"/>
              </a:rPr>
              <a:t>Decision-making Systems			Shaughnessy I</a:t>
            </a:r>
          </a:p>
          <a:p>
            <a:r>
              <a:rPr lang="en-US" altLang="en-US" sz="2400" b="1" smtClean="0">
                <a:solidFill>
                  <a:srgbClr val="002060"/>
                </a:solidFill>
                <a:latin typeface="Arial" charset="0"/>
                <a:cs typeface="Arial" charset="0"/>
              </a:rPr>
              <a:t>Medical Systems				Dundarave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274638"/>
            <a:ext cx="6019800" cy="1143000"/>
          </a:xfrm>
        </p:spPr>
        <p:txBody>
          <a:bodyPr/>
          <a:lstStyle/>
          <a:p>
            <a:pPr>
              <a:spcBef>
                <a:spcPct val="50000"/>
              </a:spcBef>
              <a:defRPr/>
            </a:pPr>
            <a:r>
              <a:rPr lang="en-US" sz="3600" b="1" kern="1200" dirty="0" smtClean="0">
                <a:solidFill>
                  <a:srgbClr val="990033"/>
                </a:solidFill>
                <a:latin typeface="Arial" charset="0"/>
                <a:ea typeface="+mn-ea"/>
                <a:cs typeface="+mn-cs"/>
              </a:rPr>
              <a:t>And Announcing-</a:t>
            </a:r>
            <a:r>
              <a:rPr lang="en-US" sz="3200" b="1" kern="1200" dirty="0" smtClean="0">
                <a:solidFill>
                  <a:srgbClr val="990033"/>
                </a:solidFill>
                <a:latin typeface="Arial" charset="0"/>
                <a:ea typeface="+mn-ea"/>
                <a:cs typeface="+mn-cs"/>
              </a:rPr>
              <a:t>-</a:t>
            </a:r>
            <a:endParaRPr lang="en-US" sz="2400" b="1" kern="1200" dirty="0">
              <a:solidFill>
                <a:srgbClr val="990033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29699" name="TextBox 3"/>
          <p:cNvSpPr txBox="1">
            <a:spLocks noChangeArrowheads="1"/>
          </p:cNvSpPr>
          <p:nvPr/>
        </p:nvSpPr>
        <p:spPr bwMode="auto">
          <a:xfrm>
            <a:off x="457200" y="1524000"/>
            <a:ext cx="8153400" cy="366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altLang="en-US" sz="3200">
                <a:solidFill>
                  <a:srgbClr val="A50021"/>
                </a:solidFill>
              </a:rPr>
              <a:t>10</a:t>
            </a:r>
            <a:r>
              <a:rPr lang="en-US" altLang="en-US" sz="3200" baseline="30000">
                <a:solidFill>
                  <a:srgbClr val="A50021"/>
                </a:solidFill>
              </a:rPr>
              <a:t>th</a:t>
            </a:r>
            <a:r>
              <a:rPr lang="en-US" altLang="en-US" sz="3200">
                <a:solidFill>
                  <a:srgbClr val="A50021"/>
                </a:solidFill>
              </a:rPr>
              <a:t> Annual</a:t>
            </a:r>
          </a:p>
          <a:p>
            <a:pPr algn="ctr" eaLnBrk="0" hangingPunct="0"/>
            <a:r>
              <a:rPr lang="en-US" altLang="en-US" sz="3600">
                <a:solidFill>
                  <a:srgbClr val="A50021"/>
                </a:solidFill>
              </a:rPr>
              <a:t>International Systems Conference</a:t>
            </a:r>
          </a:p>
          <a:p>
            <a:pPr algn="ctr" eaLnBrk="0" hangingPunct="0"/>
            <a:endParaRPr lang="en-US" altLang="en-US" sz="3200">
              <a:solidFill>
                <a:srgbClr val="A50021"/>
              </a:solidFill>
            </a:endParaRPr>
          </a:p>
          <a:p>
            <a:pPr algn="ctr" eaLnBrk="0" hangingPunct="0"/>
            <a:r>
              <a:rPr lang="en-US" altLang="en-US" sz="4000">
                <a:solidFill>
                  <a:srgbClr val="002060"/>
                </a:solidFill>
              </a:rPr>
              <a:t>April 18 - 21, 2016</a:t>
            </a:r>
          </a:p>
          <a:p>
            <a:pPr algn="ctr" eaLnBrk="0" hangingPunct="0"/>
            <a:endParaRPr lang="en-US" altLang="en-US" sz="3200">
              <a:solidFill>
                <a:srgbClr val="A50021"/>
              </a:solidFill>
            </a:endParaRPr>
          </a:p>
          <a:p>
            <a:pPr algn="ctr" eaLnBrk="0" hangingPunct="0"/>
            <a:r>
              <a:rPr lang="en-US" altLang="en-US" sz="2800">
                <a:solidFill>
                  <a:srgbClr val="A50021"/>
                </a:solidFill>
              </a:rPr>
              <a:t>Hyatt Grand Cypress Hotel</a:t>
            </a:r>
          </a:p>
          <a:p>
            <a:pPr algn="ctr" eaLnBrk="0" hangingPunct="0"/>
            <a:r>
              <a:rPr lang="en-US" altLang="en-US" sz="3200">
                <a:solidFill>
                  <a:srgbClr val="A50021"/>
                </a:solidFill>
              </a:rPr>
              <a:t>Orlando, Florida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274638"/>
            <a:ext cx="6172200" cy="1143000"/>
          </a:xfrm>
        </p:spPr>
        <p:txBody>
          <a:bodyPr/>
          <a:lstStyle/>
          <a:p>
            <a:pPr>
              <a:defRPr/>
            </a:pPr>
            <a:r>
              <a:rPr lang="en-US" sz="3600" b="1" kern="1200" dirty="0" smtClean="0">
                <a:solidFill>
                  <a:srgbClr val="990033"/>
                </a:solidFill>
                <a:latin typeface="Arial" charset="0"/>
              </a:rPr>
              <a:t>Also </a:t>
            </a:r>
            <a:r>
              <a:rPr lang="en-US" sz="3600" b="1" kern="1200" dirty="0">
                <a:solidFill>
                  <a:srgbClr val="990033"/>
                </a:solidFill>
                <a:latin typeface="Arial" charset="0"/>
              </a:rPr>
              <a:t>Announcing--</a:t>
            </a:r>
            <a:endParaRPr lang="en-US" sz="3600" dirty="0"/>
          </a:p>
        </p:txBody>
      </p:sp>
      <p:sp>
        <p:nvSpPr>
          <p:cNvPr id="30723" name="Rectangle 2"/>
          <p:cNvSpPr>
            <a:spLocks noChangeArrowheads="1"/>
          </p:cNvSpPr>
          <p:nvPr/>
        </p:nvSpPr>
        <p:spPr bwMode="auto">
          <a:xfrm>
            <a:off x="611188" y="1981200"/>
            <a:ext cx="7924800" cy="317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3200" dirty="0">
                <a:solidFill>
                  <a:srgbClr val="A50021"/>
                </a:solidFill>
              </a:rPr>
              <a:t>1st Annual</a:t>
            </a:r>
          </a:p>
          <a:p>
            <a:pPr algn="ctr"/>
            <a:r>
              <a:rPr lang="en-US" altLang="en-US" sz="3200" dirty="0">
                <a:solidFill>
                  <a:srgbClr val="A50021"/>
                </a:solidFill>
              </a:rPr>
              <a:t>International Systems Symposium</a:t>
            </a:r>
          </a:p>
          <a:p>
            <a:pPr algn="ctr"/>
            <a:endParaRPr lang="en-US" altLang="en-US" sz="2000" dirty="0">
              <a:solidFill>
                <a:srgbClr val="A50021"/>
              </a:solidFill>
            </a:endParaRPr>
          </a:p>
          <a:p>
            <a:pPr algn="ctr"/>
            <a:r>
              <a:rPr lang="en-US" altLang="en-US" sz="2800" dirty="0">
                <a:solidFill>
                  <a:srgbClr val="002060"/>
                </a:solidFill>
              </a:rPr>
              <a:t>September 29-30</a:t>
            </a:r>
            <a:r>
              <a:rPr lang="en-US" altLang="en-US" sz="2800">
                <a:solidFill>
                  <a:srgbClr val="002060"/>
                </a:solidFill>
              </a:rPr>
              <a:t>, </a:t>
            </a:r>
            <a:r>
              <a:rPr lang="en-US" altLang="en-US" sz="2800" smtClean="0">
                <a:solidFill>
                  <a:srgbClr val="002060"/>
                </a:solidFill>
              </a:rPr>
              <a:t>2015</a:t>
            </a:r>
            <a:endParaRPr lang="en-US" altLang="en-US" sz="2800" dirty="0">
              <a:solidFill>
                <a:srgbClr val="002060"/>
              </a:solidFill>
            </a:endParaRPr>
          </a:p>
          <a:p>
            <a:pPr algn="ctr"/>
            <a:endParaRPr lang="en-US" altLang="en-US" sz="2000" dirty="0">
              <a:solidFill>
                <a:srgbClr val="A50021"/>
              </a:solidFill>
            </a:endParaRPr>
          </a:p>
          <a:p>
            <a:pPr algn="ctr"/>
            <a:r>
              <a:rPr lang="en-US" altLang="en-US" sz="3200" dirty="0">
                <a:solidFill>
                  <a:srgbClr val="A50021"/>
                </a:solidFill>
              </a:rPr>
              <a:t>Marriott Airport Park</a:t>
            </a:r>
          </a:p>
          <a:p>
            <a:pPr algn="ctr"/>
            <a:r>
              <a:rPr lang="en-US" altLang="en-US" sz="3600" dirty="0">
                <a:solidFill>
                  <a:srgbClr val="A50021"/>
                </a:solidFill>
              </a:rPr>
              <a:t>Rome, Italy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pic>
        <p:nvPicPr>
          <p:cNvPr id="4099" name="Picture 2" descr="F:\My Stuff\RCR Pictures\Humor Shots\!!Spr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81225" y="0"/>
            <a:ext cx="47815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pic>
        <p:nvPicPr>
          <p:cNvPr id="5123" name="Picture 2" descr="F:\My Stuff\RCR Pictures\Humor Toons\2 Feet of Sno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95475" y="0"/>
            <a:ext cx="56007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pic>
        <p:nvPicPr>
          <p:cNvPr id="6147" name="Picture 2" descr="F:\My Stuff\RCR Pictures\Humor Toons\1796586_666968473367895_1525585755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100"/>
            <a:ext cx="9144000" cy="678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:\My Stuff\RCR Pictures\Humor Shots\Canadian Rio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6350"/>
            <a:ext cx="52578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 bwMode="auto">
          <a:xfrm>
            <a:off x="2590800" y="274638"/>
            <a:ext cx="60960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3200" b="1" smtClean="0">
                <a:solidFill>
                  <a:srgbClr val="A50021"/>
                </a:solidFill>
                <a:latin typeface="Arial" charset="0"/>
                <a:cs typeface="Arial" charset="0"/>
              </a:rPr>
              <a:t>Why Are We here?</a:t>
            </a:r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381000" y="1371600"/>
            <a:ext cx="8382000" cy="489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altLang="en-US">
                <a:solidFill>
                  <a:srgbClr val="002060"/>
                </a:solidFill>
              </a:rPr>
              <a:t>Systems Engineering is a discipline needed in almost every environment and application</a:t>
            </a:r>
          </a:p>
          <a:p>
            <a:pPr lvl="1" eaLnBrk="0" hangingPunct="0">
              <a:buFont typeface="Arial" charset="0"/>
              <a:buChar char="•"/>
            </a:pPr>
            <a:r>
              <a:rPr lang="en-US" altLang="en-US" sz="2000"/>
              <a:t>Commercial products</a:t>
            </a:r>
          </a:p>
          <a:p>
            <a:pPr lvl="1" eaLnBrk="0" hangingPunct="0">
              <a:buFont typeface="Arial" charset="0"/>
              <a:buChar char="•"/>
            </a:pPr>
            <a:r>
              <a:rPr lang="en-US" altLang="en-US" sz="2000"/>
              <a:t>Infrastructure such as energy, transportation, etc</a:t>
            </a:r>
          </a:p>
          <a:p>
            <a:pPr lvl="1" eaLnBrk="0" hangingPunct="0">
              <a:buFont typeface="Arial" charset="0"/>
              <a:buChar char="•"/>
            </a:pPr>
            <a:r>
              <a:rPr lang="en-US" altLang="en-US" sz="2000"/>
              <a:t>Health care</a:t>
            </a:r>
          </a:p>
          <a:p>
            <a:pPr lvl="1" eaLnBrk="0" hangingPunct="0">
              <a:buFont typeface="Arial" charset="0"/>
              <a:buChar char="•"/>
            </a:pPr>
            <a:r>
              <a:rPr lang="en-US" altLang="en-US" sz="2000"/>
              <a:t>Defense systems</a:t>
            </a:r>
          </a:p>
          <a:p>
            <a:pPr lvl="1" eaLnBrk="0" hangingPunct="0">
              <a:buFont typeface="Arial" charset="0"/>
              <a:buChar char="•"/>
            </a:pPr>
            <a:r>
              <a:rPr lang="en-US" altLang="en-US" sz="2000"/>
              <a:t>Information technology</a:t>
            </a:r>
          </a:p>
          <a:p>
            <a:pPr lvl="1" eaLnBrk="0" hangingPunct="0">
              <a:buFont typeface="Arial" charset="0"/>
              <a:buChar char="•"/>
            </a:pPr>
            <a:r>
              <a:rPr lang="en-US" altLang="en-US" sz="2000"/>
              <a:t>Communication systems</a:t>
            </a:r>
          </a:p>
          <a:p>
            <a:pPr lvl="1" eaLnBrk="0" hangingPunct="0">
              <a:buFont typeface="Arial" charset="0"/>
              <a:buChar char="•"/>
            </a:pPr>
            <a:r>
              <a:rPr lang="en-US" altLang="en-US" sz="2000"/>
              <a:t>etc</a:t>
            </a:r>
          </a:p>
          <a:p>
            <a:pPr eaLnBrk="0" hangingPunct="0"/>
            <a:r>
              <a:rPr lang="en-US" altLang="en-US">
                <a:solidFill>
                  <a:srgbClr val="002060"/>
                </a:solidFill>
              </a:rPr>
              <a:t>Why?</a:t>
            </a:r>
          </a:p>
          <a:p>
            <a:pPr lvl="1" eaLnBrk="0" hangingPunct="0">
              <a:buFont typeface="Arial" charset="0"/>
              <a:buChar char="•"/>
            </a:pPr>
            <a:r>
              <a:rPr lang="en-US" altLang="en-US" sz="2000"/>
              <a:t>It is the overarching engineering “glue” that views the “system” as a whole – looking at all the components and elements—intended use---maintenance---human interface---safety---environment---</a:t>
            </a:r>
          </a:p>
          <a:p>
            <a:pPr lvl="1" eaLnBrk="0" hangingPunct="0"/>
            <a:endParaRPr lang="en-US" altLang="en-US" sz="2000"/>
          </a:p>
        </p:txBody>
      </p:sp>
      <p:sp>
        <p:nvSpPr>
          <p:cNvPr id="8196" name="TextBox 4"/>
          <p:cNvSpPr txBox="1">
            <a:spLocks noChangeArrowheads="1"/>
          </p:cNvSpPr>
          <p:nvPr/>
        </p:nvSpPr>
        <p:spPr bwMode="auto">
          <a:xfrm>
            <a:off x="457200" y="6027738"/>
            <a:ext cx="8229600" cy="83026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altLang="en-US"/>
              <a:t>- - - and complex, systems-of-systems are becoming more the norm than the exception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 bwMode="auto">
          <a:xfrm>
            <a:off x="1981200" y="274638"/>
            <a:ext cx="67056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3600" b="1" smtClean="0">
                <a:solidFill>
                  <a:srgbClr val="C00000"/>
                </a:solidFill>
                <a:latin typeface="Arial" charset="0"/>
                <a:cs typeface="Arial" charset="0"/>
              </a:rPr>
              <a:t>Systems Engineering is no magic wand - - -</a:t>
            </a:r>
          </a:p>
        </p:txBody>
      </p:sp>
      <p:pic>
        <p:nvPicPr>
          <p:cNvPr id="921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78013"/>
            <a:ext cx="9144000" cy="394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pic>
        <p:nvPicPr>
          <p:cNvPr id="1024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DIA CHENG IAC">
  <a:themeElements>
    <a:clrScheme name="NDIA CHENG IAC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NDIA CHENG IAC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NDIA CHENG IAC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DIA CHENG IAC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DIA CHENG IAC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DIA CHENG IAC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DIA CHENG IAC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DIA CHENG IAC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DIA CHENG IAC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Transfers 2001:Navy Advisory Council:NDIA CHENG IAC.ppt</Template>
  <TotalTime>2929</TotalTime>
  <Words>389</Words>
  <Application>Microsoft Office PowerPoint</Application>
  <PresentationFormat>On-screen Show (4:3)</PresentationFormat>
  <Paragraphs>145</Paragraphs>
  <Slides>29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Arial</vt:lpstr>
      <vt:lpstr>Times New Roman</vt:lpstr>
      <vt:lpstr>Calibri</vt:lpstr>
      <vt:lpstr>Apple Chancery</vt:lpstr>
      <vt:lpstr>Century Gothic</vt:lpstr>
      <vt:lpstr>Wingdings</vt:lpstr>
      <vt:lpstr>NDIA CHENG IAC</vt:lpstr>
      <vt:lpstr>Slide 1</vt:lpstr>
      <vt:lpstr>Slide 2</vt:lpstr>
      <vt:lpstr>Slide 3</vt:lpstr>
      <vt:lpstr>Slide 4</vt:lpstr>
      <vt:lpstr>Slide 5</vt:lpstr>
      <vt:lpstr>Slide 6</vt:lpstr>
      <vt:lpstr>Why Are We here?</vt:lpstr>
      <vt:lpstr>Systems Engineering is no magic wand - - -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Agenda: Tuesday April 16</vt:lpstr>
      <vt:lpstr>Slide 23</vt:lpstr>
      <vt:lpstr>Conference Administration</vt:lpstr>
      <vt:lpstr>Special Thanks to…</vt:lpstr>
      <vt:lpstr>Attendee Demographics</vt:lpstr>
      <vt:lpstr>Breakout Session Tracks starting Tuesday 1:30 pm</vt:lpstr>
      <vt:lpstr>And Announcing--</vt:lpstr>
      <vt:lpstr>Also Announcing--</vt:lpstr>
    </vt:vector>
  </TitlesOfParts>
  <Company>self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the</dc:title>
  <dc:creator>Bob Rassa</dc:creator>
  <cp:lastModifiedBy>confcats</cp:lastModifiedBy>
  <cp:revision>243</cp:revision>
  <cp:lastPrinted>2001-05-28T02:48:03Z</cp:lastPrinted>
  <dcterms:created xsi:type="dcterms:W3CDTF">2001-05-28T01:38:39Z</dcterms:created>
  <dcterms:modified xsi:type="dcterms:W3CDTF">2015-04-15T21:07:06Z</dcterms:modified>
</cp:coreProperties>
</file>